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5" r:id="rId2"/>
    <p:sldId id="258" r:id="rId3"/>
    <p:sldId id="264" r:id="rId4"/>
    <p:sldId id="260" r:id="rId5"/>
    <p:sldId id="262" r:id="rId6"/>
    <p:sldId id="263" r:id="rId7"/>
    <p:sldId id="26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28"/>
    <p:restoredTop sz="83333"/>
  </p:normalViewPr>
  <p:slideViewPr>
    <p:cSldViewPr snapToGrid="0" snapToObjects="1">
      <p:cViewPr>
        <p:scale>
          <a:sx n="80" d="100"/>
          <a:sy n="80" d="100"/>
        </p:scale>
        <p:origin x="1648"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media/image1.tiff>
</file>

<file path=ppt/media/image3.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04984D-792C-C44C-912F-11C3ACEBBA7A}" type="datetimeFigureOut">
              <a:rPr lang="en-US" smtClean="0"/>
              <a:t>1/28/18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A5E7C1-57C9-8E40-9255-A164967D22C5}" type="slidenum">
              <a:rPr lang="en-US" smtClean="0"/>
              <a:t>‹#›</a:t>
            </a:fld>
            <a:endParaRPr lang="en-US"/>
          </a:p>
        </p:txBody>
      </p:sp>
    </p:spTree>
    <p:extLst>
      <p:ext uri="{BB962C8B-B14F-4D97-AF65-F5344CB8AC3E}">
        <p14:creationId xmlns:p14="http://schemas.microsoft.com/office/powerpoint/2010/main" val="1236148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1.</a:t>
            </a:r>
            <a:r>
              <a:rPr lang="en-US" baseline="0" dirty="0" smtClean="0"/>
              <a:t> Overall workflow of using the modules of metaWRAP (in red). Arrows represent major input/output points of modules, but not all required inputs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1</a:t>
            </a:fld>
            <a:endParaRPr lang="en-US"/>
          </a:p>
        </p:txBody>
      </p:sp>
    </p:spTree>
    <p:extLst>
      <p:ext uri="{BB962C8B-B14F-4D97-AF65-F5344CB8AC3E}">
        <p14:creationId xmlns:p14="http://schemas.microsoft.com/office/powerpoint/2010/main" val="1940391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2</a:t>
            </a:r>
            <a:r>
              <a:rPr lang="en-US" dirty="0" smtClean="0"/>
              <a:t>. Completion </a:t>
            </a:r>
            <a:r>
              <a:rPr lang="en-US" baseline="0" dirty="0" smtClean="0"/>
              <a:t>and contamination of bins recovered from the CAMI binning challenge synthetic data sets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recall of greater than 50% and completion and less than 10% contamination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2</a:t>
            </a:fld>
            <a:endParaRPr lang="en-US"/>
          </a:p>
        </p:txBody>
      </p:sp>
    </p:spTree>
    <p:extLst>
      <p:ext uri="{BB962C8B-B14F-4D97-AF65-F5344CB8AC3E}">
        <p14:creationId xmlns:p14="http://schemas.microsoft.com/office/powerpoint/2010/main" val="270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a:t>
            </a:r>
            <a:r>
              <a:rPr lang="en-US" dirty="0" smtClean="0"/>
              <a:t>3. GC</a:t>
            </a:r>
            <a:r>
              <a:rPr lang="en-US" baseline="0" dirty="0" smtClean="0"/>
              <a:t> and abundance of contigs from three </a:t>
            </a:r>
            <a:r>
              <a:rPr lang="en-US" baseline="0" dirty="0" smtClean="0"/>
              <a:t>metagenomic data </a:t>
            </a:r>
            <a:r>
              <a:rPr lang="en-US" baseline="0" dirty="0" smtClean="0"/>
              <a:t>set assemblies, annotated </a:t>
            </a:r>
            <a:r>
              <a:rPr lang="en-US" baseline="0" dirty="0" smtClean="0"/>
              <a:t>with the </a:t>
            </a:r>
            <a:r>
              <a:rPr lang="en-US" baseline="0" dirty="0" smtClean="0"/>
              <a:t>phylum taxonomy, as </a:t>
            </a:r>
            <a:r>
              <a:rPr lang="en-US" baseline="0" dirty="0" smtClean="0"/>
              <a:t>determined by </a:t>
            </a:r>
            <a:r>
              <a:rPr lang="en-US" baseline="0" dirty="0" smtClean="0"/>
              <a:t>BLAST. </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3</a:t>
            </a:fld>
            <a:endParaRPr lang="en-US"/>
          </a:p>
        </p:txBody>
      </p:sp>
    </p:spTree>
    <p:extLst>
      <p:ext uri="{BB962C8B-B14F-4D97-AF65-F5344CB8AC3E}">
        <p14:creationId xmlns:p14="http://schemas.microsoft.com/office/powerpoint/2010/main" val="11865529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a:t>
            </a:r>
            <a:r>
              <a:rPr lang="en-US" dirty="0" smtClean="0"/>
              <a:t>4. </a:t>
            </a:r>
            <a:r>
              <a:rPr lang="en-US" dirty="0" smtClean="0"/>
              <a:t>Completion and contamination </a:t>
            </a:r>
            <a:r>
              <a:rPr lang="en-US" baseline="0" dirty="0" smtClean="0"/>
              <a:t>of bins recovered from real metagenomic data sets by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completion greater than 50% and contamination less than 10% are shown (as estimated by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4</a:t>
            </a:fld>
            <a:endParaRPr lang="en-US"/>
          </a:p>
        </p:txBody>
      </p:sp>
    </p:spTree>
    <p:extLst>
      <p:ext uri="{BB962C8B-B14F-4D97-AF65-F5344CB8AC3E}">
        <p14:creationId xmlns:p14="http://schemas.microsoft.com/office/powerpoint/2010/main" val="429003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a:t>
            </a:r>
            <a:r>
              <a:rPr lang="en-US" baseline="0" dirty="0" smtClean="0"/>
              <a:t>5</a:t>
            </a:r>
            <a:r>
              <a:rPr lang="en-US" dirty="0" smtClean="0"/>
              <a:t>. </a:t>
            </a:r>
            <a:r>
              <a:rPr lang="en-US" dirty="0" smtClean="0"/>
              <a:t>Comparison of N50, completion, and contamination metrics of original</a:t>
            </a:r>
            <a:r>
              <a:rPr lang="en-US" baseline="0" dirty="0" smtClean="0"/>
              <a:t> bins and </a:t>
            </a:r>
            <a:r>
              <a:rPr lang="en-US" dirty="0" smtClean="0"/>
              <a:t>bins reassembled with </a:t>
            </a:r>
            <a:r>
              <a:rPr lang="en-US" dirty="0" err="1" smtClean="0"/>
              <a:t>metaWRAP’s</a:t>
            </a:r>
            <a:r>
              <a:rPr lang="en-US" dirty="0" smtClean="0"/>
              <a:t> </a:t>
            </a:r>
            <a:r>
              <a:rPr lang="en-US" dirty="0" err="1" smtClean="0"/>
              <a:t>Reassemble_bins</a:t>
            </a:r>
            <a:r>
              <a:rPr lang="en-US" dirty="0" smtClean="0"/>
              <a:t> module, as evaluated by </a:t>
            </a:r>
            <a:r>
              <a:rPr lang="en-US" dirty="0" err="1" smtClean="0"/>
              <a:t>CheckM</a:t>
            </a:r>
            <a:r>
              <a:rPr lang="en-US" dirty="0" smtClean="0"/>
              <a:t>. Only bins with a completion greater than 50% and contamination less</a:t>
            </a:r>
            <a:r>
              <a:rPr lang="en-US" baseline="0" dirty="0" smtClean="0"/>
              <a:t> than 10% are shown. </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5</a:t>
            </a:fld>
            <a:endParaRPr lang="en-US"/>
          </a:p>
        </p:txBody>
      </p:sp>
    </p:spTree>
    <p:extLst>
      <p:ext uri="{BB962C8B-B14F-4D97-AF65-F5344CB8AC3E}">
        <p14:creationId xmlns:p14="http://schemas.microsoft.com/office/powerpoint/2010/main" val="17370158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a:t>
            </a:r>
            <a:r>
              <a:rPr lang="en-US" dirty="0" smtClean="0"/>
              <a:t>6</a:t>
            </a:r>
            <a:r>
              <a:rPr lang="en-US" baseline="0" dirty="0" smtClean="0"/>
              <a:t>. </a:t>
            </a:r>
            <a:r>
              <a:rPr lang="en-US" baseline="0" dirty="0" smtClean="0"/>
              <a:t>Number of high purity bins (less than 5% contamination) extracted with 70%, 80%, 90%, and 95% completion using original binning software (metaBAT2, MaxBin2, and CONCOCT) and bin refining algorithms (</a:t>
            </a:r>
            <a:r>
              <a:rPr lang="en-US" baseline="0" dirty="0" err="1" smtClean="0"/>
              <a:t>Binning_refiner</a:t>
            </a:r>
            <a:r>
              <a:rPr lang="en-US" baseline="0" dirty="0" smtClean="0"/>
              <a:t>, </a:t>
            </a:r>
            <a:r>
              <a:rPr lang="en-US" baseline="0" dirty="0" err="1" smtClean="0"/>
              <a:t>DAS_Tool</a:t>
            </a:r>
            <a:r>
              <a:rPr lang="en-US" baseline="0" dirty="0" smtClean="0"/>
              <a:t>, metaWRAP, and metaWRAP with reassembly). </a:t>
            </a:r>
            <a:r>
              <a:rPr lang="en-US" baseline="0" dirty="0" err="1" smtClean="0"/>
              <a:t>Binners</a:t>
            </a:r>
            <a:r>
              <a:rPr lang="en-US" baseline="0" dirty="0" smtClean="0"/>
              <a:t> labeled </a:t>
            </a:r>
            <a:r>
              <a:rPr lang="en-US" baseline="0" dirty="0" err="1" smtClean="0"/>
              <a:t>mW</a:t>
            </a:r>
            <a:r>
              <a:rPr lang="en-US" baseline="0" dirty="0" smtClean="0"/>
              <a:t> represent metaWRAP </a:t>
            </a:r>
            <a:r>
              <a:rPr lang="en-US" baseline="0" dirty="0" err="1" smtClean="0"/>
              <a:t>bin_refinement</a:t>
            </a:r>
            <a:r>
              <a:rPr lang="en-US" baseline="0" dirty="0" smtClean="0"/>
              <a:t> runs with varying –c parameters (minimum completion): 70% (</a:t>
            </a:r>
            <a:r>
              <a:rPr lang="en-US" baseline="0" dirty="0" err="1" smtClean="0"/>
              <a:t>defualt</a:t>
            </a:r>
            <a:r>
              <a:rPr lang="en-US" baseline="0" dirty="0" smtClean="0"/>
              <a:t>), 80%, 90%, and 95%. </a:t>
            </a:r>
            <a:r>
              <a:rPr lang="en-US" baseline="0" dirty="0" err="1" smtClean="0"/>
              <a:t>Binners</a:t>
            </a:r>
            <a:r>
              <a:rPr lang="en-US" baseline="0" dirty="0" smtClean="0"/>
              <a:t> labeled </a:t>
            </a:r>
            <a:r>
              <a:rPr lang="en-US" baseline="0" dirty="0" err="1" smtClean="0"/>
              <a:t>mW.R</a:t>
            </a:r>
            <a:r>
              <a:rPr lang="en-US" baseline="0" dirty="0" smtClean="0"/>
              <a:t> represent metaWRAP </a:t>
            </a:r>
            <a:r>
              <a:rPr lang="en-US" baseline="0" dirty="0" err="1" smtClean="0"/>
              <a:t>reassemble_bins</a:t>
            </a:r>
            <a:r>
              <a:rPr lang="en-US" baseline="0" dirty="0" smtClean="0"/>
              <a:t> </a:t>
            </a:r>
            <a:r>
              <a:rPr lang="en-US" baseline="0" dirty="0" err="1" smtClean="0"/>
              <a:t>reassemblies</a:t>
            </a:r>
            <a:r>
              <a:rPr lang="en-US" baseline="0" dirty="0" smtClean="0"/>
              <a:t> with varying –c parameters (minimum completion): 70% (</a:t>
            </a:r>
            <a:r>
              <a:rPr lang="en-US" baseline="0" dirty="0" err="1" smtClean="0"/>
              <a:t>defualt</a:t>
            </a:r>
            <a:r>
              <a:rPr lang="en-US" baseline="0" dirty="0" smtClean="0"/>
              <a:t>), 80%, 90%, and 95%. The reassembles were done on metaWRAP </a:t>
            </a:r>
            <a:r>
              <a:rPr lang="en-US" baseline="0" dirty="0" err="1" smtClean="0"/>
              <a:t>bin_refinment</a:t>
            </a:r>
            <a:r>
              <a:rPr lang="en-US" baseline="0" dirty="0" smtClean="0"/>
              <a:t> iterations with a minimum completion of 60%, 70%, 80%, and 90%, respectively. Completion and contamination were estimated with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6</a:t>
            </a:fld>
            <a:endParaRPr lang="en-US"/>
          </a:p>
        </p:txBody>
      </p:sp>
    </p:spTree>
    <p:extLst>
      <p:ext uri="{BB962C8B-B14F-4D97-AF65-F5344CB8AC3E}">
        <p14:creationId xmlns:p14="http://schemas.microsoft.com/office/powerpoint/2010/main" val="7065523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7. GC</a:t>
            </a:r>
            <a:r>
              <a:rPr lang="en-US" baseline="0" dirty="0" smtClean="0"/>
              <a:t> and abundance of contigs from three metagenomic data set assemblies, annotated with the bins that they belong to (bin colors are chosen at random). Bins were produced with </a:t>
            </a:r>
            <a:r>
              <a:rPr lang="en-US" baseline="0" dirty="0" err="1" smtClean="0"/>
              <a:t>metaWRAP’s</a:t>
            </a:r>
            <a:r>
              <a:rPr lang="en-US" baseline="0" dirty="0" smtClean="0"/>
              <a:t> </a:t>
            </a:r>
            <a:r>
              <a:rPr lang="en-US" baseline="0" dirty="0" err="1" smtClean="0"/>
              <a:t>Bin_Refinement</a:t>
            </a:r>
            <a:r>
              <a:rPr lang="en-US" baseline="0" dirty="0" smtClean="0"/>
              <a:t> module. Only bins with a completion greater than 70% and contamination less than 10% are annotated.</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7</a:t>
            </a:fld>
            <a:endParaRPr lang="en-US"/>
          </a:p>
        </p:txBody>
      </p:sp>
    </p:spTree>
    <p:extLst>
      <p:ext uri="{BB962C8B-B14F-4D97-AF65-F5344CB8AC3E}">
        <p14:creationId xmlns:p14="http://schemas.microsoft.com/office/powerpoint/2010/main" val="1612338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2098813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125838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492953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536398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D52590-A3DB-D943-AEBC-C5FD11C7004E}" type="datetimeFigureOut">
              <a:rPr lang="en-US" smtClean="0"/>
              <a:t>1/28/18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46406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D52590-A3DB-D943-AEBC-C5FD11C7004E}" type="datetimeFigureOut">
              <a:rPr lang="en-US" smtClean="0"/>
              <a:t>1/28/18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598691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D52590-A3DB-D943-AEBC-C5FD11C7004E}" type="datetimeFigureOut">
              <a:rPr lang="en-US" smtClean="0"/>
              <a:t>1/28/18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255507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D52590-A3DB-D943-AEBC-C5FD11C7004E}" type="datetimeFigureOut">
              <a:rPr lang="en-US" smtClean="0"/>
              <a:t>1/28/18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38287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D52590-A3DB-D943-AEBC-C5FD11C7004E}" type="datetimeFigureOut">
              <a:rPr lang="en-US" smtClean="0"/>
              <a:t>1/28/18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20135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870940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495380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D52590-A3DB-D943-AEBC-C5FD11C7004E}" type="datetimeFigureOut">
              <a:rPr lang="en-US" smtClean="0"/>
              <a:t>1/28/18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AEF3CB-76B4-E543-B25F-A951D66AC65F}" type="slidenum">
              <a:rPr lang="en-US" smtClean="0"/>
              <a:t>‹#›</a:t>
            </a:fld>
            <a:endParaRPr lang="en-US"/>
          </a:p>
        </p:txBody>
      </p:sp>
    </p:spTree>
    <p:extLst>
      <p:ext uri="{BB962C8B-B14F-4D97-AF65-F5344CB8AC3E}">
        <p14:creationId xmlns:p14="http://schemas.microsoft.com/office/powerpoint/2010/main" val="21846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638857"/>
            <a:ext cx="12192000" cy="5580286"/>
          </a:xfrm>
          <a:prstGeom prst="rect">
            <a:avLst/>
          </a:prstGeom>
        </p:spPr>
      </p:pic>
    </p:spTree>
    <p:extLst>
      <p:ext uri="{BB962C8B-B14F-4D97-AF65-F5344CB8AC3E}">
        <p14:creationId xmlns:p14="http://schemas.microsoft.com/office/powerpoint/2010/main" val="1921585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381000"/>
            <a:ext cx="12192000" cy="6096000"/>
          </a:xfrm>
          <a:prstGeom prst="rect">
            <a:avLst/>
          </a:prstGeom>
        </p:spPr>
      </p:pic>
    </p:spTree>
    <p:extLst>
      <p:ext uri="{BB962C8B-B14F-4D97-AF65-F5344CB8AC3E}">
        <p14:creationId xmlns:p14="http://schemas.microsoft.com/office/powerpoint/2010/main" val="11852400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381000"/>
            <a:ext cx="12192000" cy="6096000"/>
          </a:xfrm>
          <a:prstGeom prst="rect">
            <a:avLst/>
          </a:prstGeom>
        </p:spPr>
      </p:pic>
    </p:spTree>
    <p:extLst>
      <p:ext uri="{BB962C8B-B14F-4D97-AF65-F5344CB8AC3E}">
        <p14:creationId xmlns:p14="http://schemas.microsoft.com/office/powerpoint/2010/main" val="4788366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381000"/>
            <a:ext cx="12192000" cy="6096000"/>
          </a:xfrm>
          <a:prstGeom prst="rect">
            <a:avLst/>
          </a:prstGeom>
        </p:spPr>
      </p:pic>
    </p:spTree>
    <p:extLst>
      <p:ext uri="{BB962C8B-B14F-4D97-AF65-F5344CB8AC3E}">
        <p14:creationId xmlns:p14="http://schemas.microsoft.com/office/powerpoint/2010/main" val="12272868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20615" y="0"/>
            <a:ext cx="10550769" cy="6858000"/>
          </a:xfrm>
          <a:prstGeom prst="rect">
            <a:avLst/>
          </a:prstGeom>
        </p:spPr>
      </p:pic>
    </p:spTree>
    <p:extLst>
      <p:ext uri="{BB962C8B-B14F-4D97-AF65-F5344CB8AC3E}">
        <p14:creationId xmlns:p14="http://schemas.microsoft.com/office/powerpoint/2010/main" val="1660132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810000" y="0"/>
            <a:ext cx="4572000" cy="6858000"/>
          </a:xfrm>
          <a:prstGeom prst="rect">
            <a:avLst/>
          </a:prstGeom>
        </p:spPr>
      </p:pic>
    </p:spTree>
    <p:extLst>
      <p:ext uri="{BB962C8B-B14F-4D97-AF65-F5344CB8AC3E}">
        <p14:creationId xmlns:p14="http://schemas.microsoft.com/office/powerpoint/2010/main" val="11607335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381000"/>
            <a:ext cx="12192000" cy="6096000"/>
          </a:xfrm>
          <a:prstGeom prst="rect">
            <a:avLst/>
          </a:prstGeom>
        </p:spPr>
      </p:pic>
    </p:spTree>
    <p:extLst>
      <p:ext uri="{BB962C8B-B14F-4D97-AF65-F5344CB8AC3E}">
        <p14:creationId xmlns:p14="http://schemas.microsoft.com/office/powerpoint/2010/main" val="8386712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1908</TotalTime>
  <Words>478</Words>
  <Application>Microsoft Macintosh PowerPoint</Application>
  <PresentationFormat>Widescreen</PresentationFormat>
  <Paragraphs>14</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Results section</dc:title>
  <dc:creator>German Uritskiy</dc:creator>
  <cp:lastModifiedBy>German Uritskiy</cp:lastModifiedBy>
  <cp:revision>15</cp:revision>
  <dcterms:created xsi:type="dcterms:W3CDTF">2017-12-22T15:10:33Z</dcterms:created>
  <dcterms:modified xsi:type="dcterms:W3CDTF">2018-01-29T01:30:47Z</dcterms:modified>
</cp:coreProperties>
</file>

<file path=docProps/thumbnail.jpeg>
</file>